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7" r:id="rId2"/>
    <p:sldId id="281" r:id="rId3"/>
    <p:sldId id="270" r:id="rId4"/>
    <p:sldId id="271" r:id="rId5"/>
    <p:sldId id="272" r:id="rId6"/>
    <p:sldId id="273" r:id="rId7"/>
    <p:sldId id="274" r:id="rId8"/>
    <p:sldId id="276" r:id="rId9"/>
    <p:sldId id="277" r:id="rId10"/>
    <p:sldId id="278" r:id="rId11"/>
    <p:sldId id="279" r:id="rId12"/>
    <p:sldId id="282" r:id="rId13"/>
    <p:sldId id="261" r:id="rId14"/>
    <p:sldId id="262" r:id="rId15"/>
    <p:sldId id="264" r:id="rId16"/>
    <p:sldId id="268" r:id="rId17"/>
    <p:sldId id="267" r:id="rId18"/>
    <p:sldId id="269" r:id="rId19"/>
    <p:sldId id="266" r:id="rId20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orient="horz" pos="3117">
          <p15:clr>
            <a:srgbClr val="A4A3A4"/>
          </p15:clr>
        </p15:guide>
        <p15:guide id="3" orient="horz" pos="350">
          <p15:clr>
            <a:srgbClr val="A4A3A4"/>
          </p15:clr>
        </p15:guide>
        <p15:guide id="4" orient="horz" pos="146">
          <p15:clr>
            <a:srgbClr val="A4A3A4"/>
          </p15:clr>
        </p15:guide>
        <p15:guide id="5" orient="horz" pos="826">
          <p15:clr>
            <a:srgbClr val="A4A3A4"/>
          </p15:clr>
        </p15:guide>
        <p15:guide id="6" orient="horz" pos="917">
          <p15:clr>
            <a:srgbClr val="A4A3A4"/>
          </p15:clr>
        </p15:guide>
        <p15:guide id="7" orient="horz" pos="3003">
          <p15:clr>
            <a:srgbClr val="A4A3A4"/>
          </p15:clr>
        </p15:guide>
        <p15:guide id="8" pos="2880">
          <p15:clr>
            <a:srgbClr val="A4A3A4"/>
          </p15:clr>
        </p15:guide>
        <p15:guide id="9" pos="113">
          <p15:clr>
            <a:srgbClr val="A4A3A4"/>
          </p15:clr>
        </p15:guide>
        <p15:guide id="10" pos="5647">
          <p15:clr>
            <a:srgbClr val="A4A3A4"/>
          </p15:clr>
        </p15:guide>
        <p15:guide id="11" pos="5148">
          <p15:clr>
            <a:srgbClr val="A4A3A4"/>
          </p15:clr>
        </p15:guide>
        <p15:guide id="12" pos="5035">
          <p15:clr>
            <a:srgbClr val="A4A3A4"/>
          </p15:clr>
        </p15:guide>
        <p15:guide id="13" pos="226">
          <p15:clr>
            <a:srgbClr val="A4A3A4"/>
          </p15:clr>
        </p15:guide>
        <p15:guide id="14" pos="553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9" autoAdjust="0"/>
  </p:normalViewPr>
  <p:slideViewPr>
    <p:cSldViewPr showGuides="1">
      <p:cViewPr>
        <p:scale>
          <a:sx n="100" d="100"/>
          <a:sy n="100" d="100"/>
        </p:scale>
        <p:origin x="-1338" y="-780"/>
      </p:cViewPr>
      <p:guideLst>
        <p:guide orient="horz" pos="1620"/>
        <p:guide orient="horz" pos="3117"/>
        <p:guide orient="horz" pos="350"/>
        <p:guide orient="horz" pos="146"/>
        <p:guide orient="horz" pos="826"/>
        <p:guide orient="horz" pos="917"/>
        <p:guide orient="horz" pos="3003"/>
        <p:guide pos="2880"/>
        <p:guide pos="113"/>
        <p:guide pos="5647"/>
        <p:guide pos="5148"/>
        <p:guide pos="5035"/>
        <p:guide pos="226"/>
        <p:guide pos="553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85B4C-A22D-49B9-92F2-B11E94297261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73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2A805-C6E2-411F-9012-48835965073A}" type="datetimeFigureOut">
              <a:rPr lang="de-DE" smtClean="0"/>
              <a:pPr/>
              <a:t>04.06.2014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EFEC1-7EDD-4199-82B3-194936FA7632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7346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geo-tagged articles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x_01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028" name="Object 2"/>
          <p:cNvGraphicFramePr>
            <a:graphicFrameLocks noChangeAspect="1"/>
          </p:cNvGraphicFramePr>
          <p:nvPr/>
        </p:nvGraphicFramePr>
        <p:xfrm>
          <a:off x="5815482" y="179388"/>
          <a:ext cx="2412000" cy="1380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482" y="179388"/>
                        <a:ext cx="2412000" cy="13803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7412038" y="195263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95263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79511" y="231775"/>
            <a:ext cx="7813551" cy="10795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7813675" cy="3312000"/>
          </a:xfrm>
        </p:spPr>
        <p:txBody>
          <a:bodyPr wrap="square"/>
          <a:lstStyle>
            <a:lvl1pPr marL="0" indent="0">
              <a:lnSpc>
                <a:spcPts val="1800"/>
              </a:lnSpc>
              <a:spcAft>
                <a:spcPts val="650"/>
              </a:spcAft>
              <a:buSzPct val="25000"/>
              <a:tabLst/>
              <a:defRPr sz="1600"/>
            </a:lvl1pPr>
            <a:lvl2pPr marL="358775" indent="-358775">
              <a:lnSpc>
                <a:spcPts val="1800"/>
              </a:lnSpc>
              <a:spcAft>
                <a:spcPts val="600"/>
              </a:spcAft>
              <a:defRPr sz="1600"/>
            </a:lvl2pPr>
            <a:lvl3pPr marL="719138" indent="-360363">
              <a:lnSpc>
                <a:spcPts val="1800"/>
              </a:lnSpc>
              <a:spcAft>
                <a:spcPts val="600"/>
              </a:spcAft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7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7F59DC8-C1BA-41CF-BB0E-590FBCD0ECE0}" type="datetime1">
              <a:rPr lang="de-DE" smtClean="0"/>
              <a:t>04.06.2014</a:t>
            </a:fld>
            <a:endParaRPr lang="de-DE" dirty="0"/>
          </a:p>
        </p:txBody>
      </p:sp>
      <p:sp>
        <p:nvSpPr>
          <p:cNvPr id="38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9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9512" y="231775"/>
            <a:ext cx="7813551" cy="1079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8" y="1455263"/>
            <a:ext cx="3816548" cy="3312000"/>
          </a:xfrm>
        </p:spPr>
        <p:txBody>
          <a:bodyPr wrap="square"/>
          <a:lstStyle>
            <a:lvl1pPr>
              <a:buSzPct val="25000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5" name="Inhaltsplatzhalter 3"/>
          <p:cNvSpPr>
            <a:spLocks noGrp="1"/>
          </p:cNvSpPr>
          <p:nvPr>
            <p:ph sz="quarter" idx="11"/>
          </p:nvPr>
        </p:nvSpPr>
        <p:spPr>
          <a:xfrm>
            <a:off x="4176712" y="1455738"/>
            <a:ext cx="3816349" cy="3311525"/>
          </a:xfrm>
        </p:spPr>
        <p:txBody>
          <a:bodyPr/>
          <a:lstStyle>
            <a:lvl1pPr>
              <a:buSzPct val="25000"/>
              <a:buFont typeface="Verdana" pitchFamily="34" charset="0"/>
              <a:buChar char=" 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E688D93-5728-49FD-B519-D81564D12493}" type="datetime1">
              <a:rPr lang="de-DE" smtClean="0"/>
              <a:t>04.06.2014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8F5A8A5-FF05-4A5A-878D-3401A11BE5F3}" type="datetime1">
              <a:rPr lang="de-DE" smtClean="0"/>
              <a:t>04.06.2014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775CD-8FBF-47CE-8CE2-B954100DBCE9}" type="datetime1">
              <a:rPr lang="de-DE" smtClean="0"/>
              <a:t>04.06.2014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212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4695-F8A5-415A-A9F4-158E2BE10F69}" type="datetime1">
              <a:rPr lang="de-DE" smtClean="0"/>
              <a:t>04.06.2014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144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254001" y="133350"/>
            <a:ext cx="8636000" cy="1285875"/>
          </a:xfrm>
          <a:prstGeom prst="rect">
            <a:avLst/>
          </a:prstGeom>
          <a:ln w="12700">
            <a:miter lim="400000"/>
          </a:ln>
        </p:spPr>
        <p:txBody>
          <a:bodyPr/>
          <a:lstStyle>
            <a:lvl1pPr defTabSz="304800">
              <a:defRPr sz="3800" cap="all">
                <a:solidFill>
                  <a:srgbClr val="535353"/>
                </a:solidFill>
                <a:uFillTx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254001" y="1676400"/>
            <a:ext cx="8636000" cy="3076575"/>
          </a:xfrm>
          <a:prstGeom prst="rect">
            <a:avLst/>
          </a:prstGeom>
          <a:ln w="12700">
            <a:miter lim="400000"/>
          </a:ln>
        </p:spPr>
        <p:txBody>
          <a:bodyPr anchor="ctr"/>
          <a:lstStyle>
            <a:lvl1pPr marL="1714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1pPr>
            <a:lvl2pPr marL="40957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2pPr>
            <a:lvl3pPr marL="64770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3pPr>
            <a:lvl4pPr marL="88582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4pPr>
            <a:lvl5pPr marL="11239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518474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1_120ppi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2053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3723878"/>
            <a:ext cx="8604000" cy="104338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3077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410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7412014" y="194738"/>
          <a:ext cx="1573188" cy="900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14" y="194738"/>
                        <a:ext cx="1573188" cy="9007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172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in_02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1275"/>
            <a:ext cx="8603726" cy="345598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220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7"/>
            <a:ext cx="8208912" cy="863365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n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in_02_120ppi.png"/>
          <p:cNvPicPr>
            <a:picLocks noChangeAspect="1"/>
          </p:cNvPicPr>
          <p:nvPr userDrawn="1"/>
        </p:nvPicPr>
        <p:blipFill>
          <a:blip r:embed="rId3" cstate="print"/>
          <a:srcRect t="971" b="2951"/>
          <a:stretch>
            <a:fillRect/>
          </a:stretch>
        </p:blipFill>
        <p:spPr>
          <a:xfrm>
            <a:off x="360613" y="1312006"/>
            <a:ext cx="8604000" cy="3455988"/>
          </a:xfrm>
          <a:prstGeom prst="rect">
            <a:avLst/>
          </a:prstGeom>
        </p:spPr>
      </p:pic>
      <p:graphicFrame>
        <p:nvGraphicFramePr>
          <p:cNvPr id="8196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2819"/>
            <a:ext cx="8208912" cy="86444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Ex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922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387" y="1455738"/>
            <a:ext cx="7813675" cy="331152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Aufzählung</a:t>
            </a:r>
          </a:p>
          <a:p>
            <a:pPr lvl="2"/>
            <a:r>
              <a:rPr lang="de-DE" dirty="0" smtClean="0"/>
              <a:t>Unterpunkt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9511" y="231775"/>
            <a:ext cx="7813551" cy="10800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2"/>
          <a:stretch>
            <a:fillRect/>
          </a:stretch>
        </p:blipFill>
        <p:spPr bwMode="auto">
          <a:xfrm>
            <a:off x="8158110" y="161105"/>
            <a:ext cx="828092" cy="4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1005C58-6B53-45DF-8D63-9586E5FF5A6D}" type="datetime1">
              <a:rPr lang="de-DE" smtClean="0"/>
              <a:t>04.06.2014</a:t>
            </a:fld>
            <a:endParaRPr lang="de-DE" dirty="0"/>
          </a:p>
        </p:txBody>
      </p:sp>
      <p:sp>
        <p:nvSpPr>
          <p:cNvPr id="50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1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7" r:id="rId8"/>
    <p:sldLayoutId id="2147483669" r:id="rId9"/>
    <p:sldLayoutId id="2147483676" r:id="rId10"/>
    <p:sldLayoutId id="2147483679" r:id="rId11"/>
    <p:sldLayoutId id="2147483671" r:id="rId12"/>
    <p:sldLayoutId id="2147483678" r:id="rId13"/>
    <p:sldLayoutId id="2147483681" r:id="rId14"/>
    <p:sldLayoutId id="2147483682" r:id="rId15"/>
    <p:sldLayoutId id="2147483683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b="0" kern="1200" baseline="0">
          <a:solidFill>
            <a:srgbClr val="DD610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50"/>
        </a:spcAft>
        <a:buClr>
          <a:schemeClr val="bg1"/>
        </a:buClr>
        <a:buSzPct val="25000"/>
        <a:buFont typeface="Verdana" pitchFamily="34" charset="0"/>
        <a:buChar char=" 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58775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■"/>
        <a:defRPr sz="160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19138" indent="-360363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Verdana" pitchFamily="34" charset="0"/>
        <a:buChar char="□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Das Wissen der Welt erweitern – Big Data zum </a:t>
            </a:r>
            <a:r>
              <a:rPr lang="de-DE" dirty="0" smtClean="0"/>
              <a:t>Mitmachen</a:t>
            </a:r>
            <a:br>
              <a:rPr lang="de-DE" dirty="0" smtClean="0"/>
            </a:br>
            <a:r>
              <a:rPr lang="de-DE" sz="1400" dirty="0" smtClean="0"/>
              <a:t>Unterstützung der Datenvervollständigung von </a:t>
            </a:r>
            <a:r>
              <a:rPr lang="de-DE" sz="1400" dirty="0" err="1" smtClean="0"/>
              <a:t>Wikidata</a:t>
            </a:r>
            <a:r>
              <a:rPr lang="de-DE" sz="1400" dirty="0" smtClean="0"/>
              <a:t> mit Assoziationsregeln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 descr="http://upload.wikimedia.org/wikipedia/commons/thumb/a/a4/Wikipedia_svg_logo-pl.svg/500px-Wikipedia_svg_logo-pl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31590"/>
            <a:ext cx="1825006" cy="209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Potsdam - Einwohnerzahlen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10</a:t>
            </a:fld>
            <a:endParaRPr lang="de-DE"/>
          </a:p>
        </p:txBody>
      </p:sp>
      <p:pic>
        <p:nvPicPr>
          <p:cNvPr id="5" name="Picture 2" descr="http://upload.wikimedia.org/wikipedia/commons/thumb/f/f0/Wikipedia-logo-de.png/490px-Wikipedia-logo-de.png?uselang=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54" y="1075926"/>
            <a:ext cx="1706166" cy="208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://upload.wikimedia.org/wikipedia/commons/thumb/b/b8/Wikipedia-logo-v2-da.svg/500px-Wikipedia-logo-v2-da.svg.png?uselang=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514" y="1801148"/>
            <a:ext cx="2199895" cy="252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upload.wikimedia.org/wikipedia/commons/thumb/1/1f/Wikipedia-logo-v2-ja.svg/500px-Wikipedia-logo-v2-ja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43" y="1703917"/>
            <a:ext cx="2177557" cy="249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709" y="3219822"/>
            <a:ext cx="2012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/>
              <a:t>159.456 (2012)</a:t>
            </a:r>
            <a:endParaRPr 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771965" y="4249420"/>
            <a:ext cx="2012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/>
              <a:t>154.606 (2009)</a:t>
            </a:r>
            <a:endParaRPr 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935438" y="3291830"/>
            <a:ext cx="2012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/>
              <a:t>148.691 (2006)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740352" y="421864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???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154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Potsdam - Einwohnerzahlen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10" name="Picture 6" descr="http://upload.wikimedia.org/wikipedia/commons/thumb/a/a4/Wikipedia_svg_logo-pl.svg/500px-Wikipedia_svg_logo-pl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973" y="843558"/>
            <a:ext cx="1478067" cy="169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upload.wikimedia.org/wikipedia/commons/thumb/f/f0/Wikipedia-logo-de.png/490px-Wikipedia-logo-de.png?uselang=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43558"/>
            <a:ext cx="1381819" cy="169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upload.wikimedia.org/wikipedia/commons/thumb/b/b8/Wikipedia-logo-v2-da.svg/500px-Wikipedia-logo-v2-da.svg.png?uselang=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24" y="2571750"/>
            <a:ext cx="1781689" cy="204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upload.wikimedia.org/wikipedia/commons/thumb/1/1f/Wikipedia-logo-v2-ja.svg/500px-Wikipedia-logo-v2-ja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207" y="2592517"/>
            <a:ext cx="1763597" cy="202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468347" y="3707001"/>
            <a:ext cx="2486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159.456 </a:t>
            </a:r>
            <a:r>
              <a:rPr lang="de-DE" sz="1600" dirty="0" smtClean="0"/>
              <a:t>(31.12.2012</a:t>
            </a:r>
            <a:r>
              <a:rPr lang="de-DE" sz="1600" dirty="0"/>
              <a:t>)</a:t>
            </a:r>
            <a:endParaRPr lang="en-US" sz="16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180184" y="1271831"/>
            <a:ext cx="3048000" cy="3078633"/>
            <a:chOff x="3180184" y="1271831"/>
            <a:chExt cx="3048000" cy="3078633"/>
          </a:xfrm>
        </p:grpSpPr>
        <p:pic>
          <p:nvPicPr>
            <p:cNvPr id="16386" name="Picture 2" descr="http://upload.wikimedia.org/wikipedia/commons/thumb/6/66/Wikidata-logo-en.svg/640px-Wikidata-logo-en.sv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184" y="1271831"/>
              <a:ext cx="3048000" cy="2157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262122" y="3385324"/>
              <a:ext cx="2884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600" b="1" dirty="0" smtClean="0"/>
                <a:t>161.097 (31. 12. 2013)</a:t>
              </a:r>
              <a:endParaRPr lang="en-US" sz="16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27694" y="4011910"/>
              <a:ext cx="3529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600" dirty="0" smtClean="0"/>
                <a:t>…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1041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 kann man </a:t>
            </a:r>
            <a:r>
              <a:rPr lang="de-DE" dirty="0" err="1" smtClean="0"/>
              <a:t>Wikidata</a:t>
            </a:r>
            <a:r>
              <a:rPr lang="de-DE" dirty="0" smtClean="0"/>
              <a:t> verbessern?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/>
            <a:r>
              <a:rPr lang="de-DE" dirty="0" smtClean="0"/>
              <a:t>Daten eintragen</a:t>
            </a:r>
          </a:p>
          <a:p>
            <a:pPr marL="285750" indent="-285750"/>
            <a:endParaRPr lang="de-DE" dirty="0"/>
          </a:p>
          <a:p>
            <a:pPr marL="285750" indent="-285750"/>
            <a:r>
              <a:rPr lang="de-DE" dirty="0" smtClean="0"/>
              <a:t>-&gt; Problem: Welche Eigenschaften fehlen?</a:t>
            </a:r>
          </a:p>
          <a:p>
            <a:pPr marL="285750" indent="-285750"/>
            <a:endParaRPr lang="de-DE" dirty="0"/>
          </a:p>
          <a:p>
            <a:pPr marL="285750" indent="-285750"/>
            <a:r>
              <a:rPr lang="de-DE" dirty="0" smtClean="0"/>
              <a:t>-&gt; Lösung: Vorschläge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8324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7" b="59296"/>
          <a:stretch/>
        </p:blipFill>
        <p:spPr>
          <a:xfrm>
            <a:off x="1132605" y="843558"/>
            <a:ext cx="6115904" cy="1362269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42"/>
          <a:stretch/>
        </p:blipFill>
        <p:spPr>
          <a:xfrm>
            <a:off x="1192200" y="1706271"/>
            <a:ext cx="6173062" cy="257313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64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6" y="1779662"/>
            <a:ext cx="7886700" cy="229709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962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Potsdam - erweitern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" t="30233" r="48077" b="-1161"/>
          <a:stretch/>
        </p:blipFill>
        <p:spPr>
          <a:xfrm>
            <a:off x="611560" y="1491630"/>
            <a:ext cx="3153951" cy="2635264"/>
          </a:xfrm>
        </p:spPr>
      </p:pic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859" r="39929" b="-859"/>
          <a:stretch/>
        </p:blipFill>
        <p:spPr>
          <a:xfrm>
            <a:off x="4860032" y="1059582"/>
            <a:ext cx="3923240" cy="377242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7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Datenmengen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62" y="1464519"/>
            <a:ext cx="2520602" cy="3293964"/>
          </a:xfrm>
        </p:spPr>
      </p:pic>
      <p:sp>
        <p:nvSpPr>
          <p:cNvPr id="8" name="Inhaltsplatzhalt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DE" dirty="0" smtClean="0"/>
              <a:t>30gb </a:t>
            </a:r>
            <a:r>
              <a:rPr lang="de-DE" dirty="0" err="1" smtClean="0"/>
              <a:t>blabla</a:t>
            </a:r>
            <a:r>
              <a:rPr lang="de-DE" dirty="0" smtClean="0"/>
              <a:t> </a:t>
            </a:r>
            <a:r>
              <a:rPr lang="de-DE" dirty="0" err="1" smtClean="0"/>
              <a:t>wahnsinn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44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Mathematischer Krams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17</a:t>
            </a:fld>
            <a:endParaRPr lang="de-DE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467544" y="1744780"/>
            <a:ext cx="1459832" cy="5665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50"/>
              </a:spcAft>
              <a:buClr>
                <a:schemeClr val="bg1"/>
              </a:buClr>
              <a:buSzPct val="25000"/>
              <a:buFont typeface="Verdana" pitchFamily="34" charset="0"/>
              <a:buChar char=" 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358775" algn="l" defTabSz="9144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■"/>
              <a:defRPr sz="160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360363" algn="l" defTabSz="9144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Verdana" pitchFamily="34" charset="0"/>
              <a:buChar char="□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i="1" dirty="0" err="1" smtClean="0"/>
              <a:t>Vorhandene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Eigenschaften</a:t>
            </a:r>
            <a:endParaRPr lang="en-US" sz="1400" i="1" dirty="0" smtClean="0"/>
          </a:p>
        </p:txBody>
      </p:sp>
      <p:graphicFrame>
        <p:nvGraphicFramePr>
          <p:cNvPr id="10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125000"/>
              </p:ext>
            </p:extLst>
          </p:nvPr>
        </p:nvGraphicFramePr>
        <p:xfrm>
          <a:off x="3034124" y="1099386"/>
          <a:ext cx="4005820" cy="30603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00582"/>
                <a:gridCol w="400582"/>
                <a:gridCol w="400582"/>
                <a:gridCol w="400582"/>
                <a:gridCol w="400582"/>
                <a:gridCol w="400582"/>
                <a:gridCol w="400582"/>
                <a:gridCol w="400582"/>
                <a:gridCol w="400582"/>
                <a:gridCol w="400582"/>
              </a:tblGrid>
              <a:tr h="306034"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1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2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3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4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smtClean="0"/>
                        <a:t>5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smtClean="0"/>
                        <a:t>6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smtClean="0"/>
                        <a:t>7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…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m</a:t>
                      </a:r>
                      <a:endParaRPr lang="en-US" sz="1100" b="1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1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/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0.2</a:t>
                      </a:r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0.4</a:t>
                      </a:r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/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1" dirty="0" smtClean="0"/>
                        <a:t>0.2</a:t>
                      </a:r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0.3</a:t>
                      </a:r>
                      <a:endParaRPr lang="en-US" sz="9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/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2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3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4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/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0.4</a:t>
                      </a:r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0.5</a:t>
                      </a:r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/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0.1</a:t>
                      </a:r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0.4</a:t>
                      </a:r>
                      <a:endParaRPr lang="en-US" sz="9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/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5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6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/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0.8</a:t>
                      </a:r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0.9</a:t>
                      </a:r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/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0.1</a:t>
                      </a:r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0.4</a:t>
                      </a:r>
                      <a:endParaRPr lang="en-US" sz="9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/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7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…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n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Pfeil nach rechts 6"/>
          <p:cNvSpPr/>
          <p:nvPr/>
        </p:nvSpPr>
        <p:spPr>
          <a:xfrm>
            <a:off x="2692536" y="1452533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Pfeil nach rechts 7"/>
          <p:cNvSpPr/>
          <p:nvPr/>
        </p:nvSpPr>
        <p:spPr>
          <a:xfrm>
            <a:off x="2692536" y="2388637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Pfeil nach rechts 8"/>
          <p:cNvSpPr/>
          <p:nvPr/>
        </p:nvSpPr>
        <p:spPr>
          <a:xfrm>
            <a:off x="2692536" y="2962037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6" name="Gerade Verbindung mit Pfeil 12"/>
          <p:cNvCxnSpPr/>
          <p:nvPr/>
        </p:nvCxnSpPr>
        <p:spPr>
          <a:xfrm>
            <a:off x="5671792" y="3692884"/>
            <a:ext cx="0" cy="6200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47"/>
          <p:cNvCxnSpPr/>
          <p:nvPr/>
        </p:nvCxnSpPr>
        <p:spPr>
          <a:xfrm flipH="1">
            <a:off x="6860954" y="3877105"/>
            <a:ext cx="576064" cy="566853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Abgerundetes Rechteck 51"/>
          <p:cNvSpPr/>
          <p:nvPr/>
        </p:nvSpPr>
        <p:spPr>
          <a:xfrm>
            <a:off x="7148986" y="3541712"/>
            <a:ext cx="1383454" cy="48245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smtClean="0"/>
              <a:t>score</a:t>
            </a:r>
            <a:endParaRPr lang="en-US" sz="2800" dirty="0"/>
          </a:p>
        </p:txBody>
      </p:sp>
      <p:sp>
        <p:nvSpPr>
          <p:cNvPr id="20" name="Left Brace 19"/>
          <p:cNvSpPr/>
          <p:nvPr/>
        </p:nvSpPr>
        <p:spPr>
          <a:xfrm>
            <a:off x="2039420" y="1357306"/>
            <a:ext cx="536028" cy="2106123"/>
          </a:xfrm>
          <a:prstGeom prst="leftBrace">
            <a:avLst>
              <a:gd name="adj1" fmla="val 122058"/>
              <a:gd name="adj2" fmla="val 3195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Left Brace 20"/>
          <p:cNvSpPr/>
          <p:nvPr/>
        </p:nvSpPr>
        <p:spPr>
          <a:xfrm rot="5400000">
            <a:off x="5001487" y="-934410"/>
            <a:ext cx="432046" cy="3555934"/>
          </a:xfrm>
          <a:prstGeom prst="leftBrace">
            <a:avLst>
              <a:gd name="adj1" fmla="val 122058"/>
              <a:gd name="adj2" fmla="val 1814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Inhaltsplatzhalter 2"/>
          <p:cNvSpPr txBox="1">
            <a:spLocks/>
          </p:cNvSpPr>
          <p:nvPr/>
        </p:nvSpPr>
        <p:spPr>
          <a:xfrm>
            <a:off x="4128674" y="309797"/>
            <a:ext cx="3199302" cy="345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2"/>
              </a:buBlip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i="1" dirty="0" err="1" smtClean="0">
                <a:solidFill>
                  <a:schemeClr val="tx1"/>
                </a:solidFill>
              </a:rPr>
              <a:t>Mögliche</a:t>
            </a:r>
            <a:r>
              <a:rPr lang="en-US" sz="1600" i="1" dirty="0" smtClean="0">
                <a:solidFill>
                  <a:schemeClr val="tx1"/>
                </a:solidFill>
              </a:rPr>
              <a:t> </a:t>
            </a:r>
            <a:r>
              <a:rPr lang="en-US" sz="1600" i="1" dirty="0" err="1" smtClean="0">
                <a:solidFill>
                  <a:schemeClr val="tx1"/>
                </a:solidFill>
              </a:rPr>
              <a:t>Eigenschaften</a:t>
            </a:r>
            <a:endParaRPr lang="en-US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4355976" y="4312948"/>
                <a:ext cx="2654057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de-DE" i="1">
                          <a:latin typeface="Cambria Math"/>
                        </a:rPr>
                        <m:t>=</m:t>
                      </m:r>
                      <m:r>
                        <a:rPr lang="de-DE" b="0" i="1" smtClean="0">
                          <a:latin typeface="Cambria Math"/>
                        </a:rPr>
                        <m:t>𝑎𝑣𝑔</m:t>
                      </m:r>
                      <m:r>
                        <a:rPr lang="de-DE" b="0" i="1" smtClean="0">
                          <a:latin typeface="Cambria Math"/>
                        </a:rPr>
                        <m:t>(</m:t>
                      </m:r>
                      <m:r>
                        <a:rPr lang="de-DE" b="0" i="1" smtClean="0">
                          <a:latin typeface="Cambria Math"/>
                        </a:rPr>
                        <m:t>𝑍𝑒𝑖𝑙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  <m:r>
                        <a:rPr lang="de-DE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4312948"/>
                <a:ext cx="2654057" cy="381515"/>
              </a:xfrm>
              <a:prstGeom prst="rect">
                <a:avLst/>
              </a:prstGeom>
              <a:blipFill rotWithShape="1"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49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Auswertung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6" y="1563638"/>
            <a:ext cx="3891274" cy="3095724"/>
          </a:xfrm>
        </p:spPr>
      </p:pic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90% sinnvolle Vorschläge</a:t>
            </a:r>
          </a:p>
          <a:p>
            <a:endParaRPr lang="de-DE" dirty="0"/>
          </a:p>
          <a:p>
            <a:r>
              <a:rPr lang="de-DE" dirty="0" smtClean="0"/>
              <a:t>12345 neue Statements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021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Macht mit auf </a:t>
            </a:r>
            <a:r>
              <a:rPr lang="de-DE" dirty="0"/>
              <a:t>w</a:t>
            </a:r>
            <a:r>
              <a:rPr lang="de-DE" dirty="0" smtClean="0"/>
              <a:t>ikidata.org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88973"/>
            <a:ext cx="3378630" cy="2390380"/>
          </a:xfr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321" y="1185679"/>
            <a:ext cx="2088232" cy="319696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97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888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 err="1" smtClean="0">
                <a:solidFill>
                  <a:schemeClr val="bg1"/>
                </a:solidFill>
              </a:rPr>
              <a:t>Englis</a:t>
            </a:r>
            <a:r>
              <a:rPr lang="de-DE" sz="2700" dirty="0" smtClean="0">
                <a:solidFill>
                  <a:schemeClr val="bg1"/>
                </a:solidFill>
              </a:rPr>
              <a:t>c</a:t>
            </a:r>
            <a:r>
              <a:rPr sz="2700" dirty="0" smtClean="0">
                <a:solidFill>
                  <a:schemeClr val="bg1"/>
                </a:solidFill>
              </a:rPr>
              <a:t>h</a:t>
            </a:r>
            <a:endParaRPr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8210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de-DE" sz="2700" dirty="0" smtClean="0">
                <a:solidFill>
                  <a:schemeClr val="bg1"/>
                </a:solidFill>
              </a:rPr>
              <a:t>Französisch</a:t>
            </a: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1609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 err="1" smtClean="0">
                <a:solidFill>
                  <a:schemeClr val="bg1"/>
                </a:solidFill>
              </a:rPr>
              <a:t>Itali</a:t>
            </a:r>
            <a:r>
              <a:rPr lang="de-DE" sz="2700" dirty="0" err="1" smtClean="0">
                <a:solidFill>
                  <a:schemeClr val="bg1"/>
                </a:solidFill>
              </a:rPr>
              <a:t>enisch</a:t>
            </a: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538087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de-DE" sz="2700" dirty="0" smtClean="0">
                <a:solidFill>
                  <a:schemeClr val="bg1"/>
                </a:solidFill>
              </a:rPr>
              <a:t>Griechisch</a:t>
            </a: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1049983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de-DE" sz="2700" dirty="0" smtClean="0">
                <a:solidFill>
                  <a:schemeClr val="bg1"/>
                </a:solidFill>
              </a:rPr>
              <a:t>Türkisch</a:t>
            </a: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77018864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repos\Wikidata.lib\documents\2014-07-07 Bachelorpodium\wikidata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Shape 138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de-DE" sz="2700" dirty="0" err="1" smtClean="0">
                <a:solidFill>
                  <a:schemeClr val="bg1"/>
                </a:solidFill>
              </a:rPr>
              <a:t>Wikidata</a:t>
            </a: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60943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086" y="411510"/>
            <a:ext cx="2349290" cy="4186129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45" y="138628"/>
            <a:ext cx="2249462" cy="481171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857" y="267494"/>
            <a:ext cx="1890080" cy="4505579"/>
          </a:xfrm>
          <a:prstGeom prst="rect">
            <a:avLst/>
          </a:prstGeom>
        </p:spPr>
      </p:pic>
      <p:cxnSp>
        <p:nvCxnSpPr>
          <p:cNvPr id="10" name="Gerade Verbindung mit Pfeil 9"/>
          <p:cNvCxnSpPr/>
          <p:nvPr/>
        </p:nvCxnSpPr>
        <p:spPr>
          <a:xfrm>
            <a:off x="251520" y="2355726"/>
            <a:ext cx="3200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>
            <a:off x="5332080" y="3795886"/>
            <a:ext cx="3200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>
            <a:off x="2955816" y="3579862"/>
            <a:ext cx="3200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98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pi_ppt_master_16_9">
  <a:themeElements>
    <a:clrScheme name="HPI">
      <a:dk1>
        <a:sysClr val="windowText" lastClr="000000"/>
      </a:dk1>
      <a:lt1>
        <a:sysClr val="window" lastClr="FFFFFF"/>
      </a:lt1>
      <a:dk2>
        <a:srgbClr val="5A6065"/>
      </a:dk2>
      <a:lt2>
        <a:srgbClr val="868D91"/>
      </a:lt2>
      <a:accent1>
        <a:srgbClr val="B1063A"/>
      </a:accent1>
      <a:accent2>
        <a:srgbClr val="DD6108"/>
      </a:accent2>
      <a:accent3>
        <a:srgbClr val="F6A800"/>
      </a:accent3>
      <a:accent4>
        <a:srgbClr val="007A9E"/>
      </a:accent4>
      <a:accent5>
        <a:srgbClr val="5A6065"/>
      </a:accent5>
      <a:accent6>
        <a:srgbClr val="868D91"/>
      </a:accent6>
      <a:hlink>
        <a:srgbClr val="007A9E"/>
      </a:hlink>
      <a:folHlink>
        <a:srgbClr val="C0C4C8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D610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hpi_ppt_master_16_9</Template>
  <TotalTime>0</TotalTime>
  <Words>163</Words>
  <Application>Microsoft Office PowerPoint</Application>
  <PresentationFormat>On-screen Show (16:9)</PresentationFormat>
  <Paragraphs>88</Paragraphs>
  <Slides>19</Slides>
  <Notes>1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hpi_ppt_master_16_9</vt:lpstr>
      <vt:lpstr>Image</vt:lpstr>
      <vt:lpstr>Das Wissen der Welt erweitern – Big Data zum Mitmachen Unterstützung der Datenvervollständigung von Wikidata mit Assoziationsregeln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Potsdam - Einwohnerzahlen</vt:lpstr>
      <vt:lpstr>Potsdam - Einwohnerzahlen</vt:lpstr>
      <vt:lpstr>Wie kann man Wikidata verbessern?</vt:lpstr>
      <vt:lpstr>PowerPoint Presentation</vt:lpstr>
      <vt:lpstr>PowerPoint Presentation</vt:lpstr>
      <vt:lpstr>Potsdam - erweitern</vt:lpstr>
      <vt:lpstr>Datenmengen</vt:lpstr>
      <vt:lpstr>Mathematischer Krams</vt:lpstr>
      <vt:lpstr>Auswertung</vt:lpstr>
      <vt:lpstr>Macht mit auf wikidata.org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Wissen der Welt erweitern – Big Data zum Mitmachen Unterstützung der Datenvervollständigung von Wikidata mit Assoziationsregeln</dc:title>
  <dc:creator>V W</dc:creator>
  <cp:lastModifiedBy>christian.dullweber</cp:lastModifiedBy>
  <cp:revision>17</cp:revision>
  <dcterms:created xsi:type="dcterms:W3CDTF">2014-05-13T08:54:39Z</dcterms:created>
  <dcterms:modified xsi:type="dcterms:W3CDTF">2014-06-04T14:10:39Z</dcterms:modified>
</cp:coreProperties>
</file>